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76" y="-6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66cab7064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66cab706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66cab7064e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66cab7064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66cab7064e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66cab7064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66cab7064e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66cab7064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66cab7064e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66cab7064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66cab7064e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66cab7064e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chr.coe.int/Documents/Guide_Art_2_ENG.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hudoc.echr.coe.int/eng" TargetMode="External"/><Relationship Id="rId5" Type="http://schemas.openxmlformats.org/officeDocument/2006/relationships/hyperlink" Target="https://echr.coe.int/Documents/Guide_Art_4_ENG.pdf" TargetMode="External"/><Relationship Id="rId4" Type="http://schemas.openxmlformats.org/officeDocument/2006/relationships/hyperlink" Target="https://echr.coe.int/Documents/Guide_Art_3_ENG.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hudoc.echr.coe.int/en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89425" y="1316400"/>
            <a:ext cx="8520600" cy="21597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ru" sz="3900" b="1" dirty="0"/>
              <a:t>Процесуальні зобов’язання за Європейською конвенцією з прав людини</a:t>
            </a:r>
            <a:endParaRPr sz="3900" b="1" dirty="0"/>
          </a:p>
          <a:p>
            <a:pPr marL="0" lvl="0" indent="0" algn="ctr" rtl="0">
              <a:spcBef>
                <a:spcPts val="0"/>
              </a:spcBef>
              <a:spcAft>
                <a:spcPts val="0"/>
              </a:spcAft>
              <a:buNone/>
            </a:pPr>
            <a:endParaRPr b="1" dirty="0"/>
          </a:p>
        </p:txBody>
      </p:sp>
      <p:sp>
        <p:nvSpPr>
          <p:cNvPr id="55" name="Google Shape;55;p13"/>
          <p:cNvSpPr txBox="1">
            <a:spLocks noGrp="1"/>
          </p:cNvSpPr>
          <p:nvPr>
            <p:ph type="subTitle" idx="1"/>
          </p:nvPr>
        </p:nvSpPr>
        <p:spPr>
          <a:xfrm>
            <a:off x="342275" y="3476100"/>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ru"/>
              <a:t>Олександра Стешенко</a:t>
            </a:r>
            <a:endParaRPr/>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За якими статтями Конвенції у держав-учасниць є процесуальні зобов’язання?</a:t>
            </a:r>
            <a:endParaRPr/>
          </a:p>
        </p:txBody>
      </p:sp>
      <p:sp>
        <p:nvSpPr>
          <p:cNvPr id="61" name="Google Shape;61;p14"/>
          <p:cNvSpPr txBox="1">
            <a:spLocks noGrp="1"/>
          </p:cNvSpPr>
          <p:nvPr>
            <p:ph type="body" idx="1"/>
          </p:nvPr>
        </p:nvSpPr>
        <p:spPr>
          <a:xfrm>
            <a:off x="311700" y="1620250"/>
            <a:ext cx="8520600" cy="2948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a:t>Про процесуальні зобов’язання (обов’язок розслідувати) йдеться у довідниках із застосування  статей </a:t>
            </a:r>
            <a:r>
              <a:rPr lang="ru" u="sng">
                <a:solidFill>
                  <a:schemeClr val="hlink"/>
                </a:solidFill>
                <a:hlinkClick r:id="rId3"/>
              </a:rPr>
              <a:t>2</a:t>
            </a:r>
            <a:r>
              <a:rPr lang="ru"/>
              <a:t>, </a:t>
            </a:r>
            <a:r>
              <a:rPr lang="ru" u="sng">
                <a:solidFill>
                  <a:schemeClr val="hlink"/>
                </a:solidFill>
                <a:hlinkClick r:id="rId4"/>
              </a:rPr>
              <a:t>3</a:t>
            </a:r>
            <a:r>
              <a:rPr lang="ru"/>
              <a:t> і </a:t>
            </a:r>
            <a:r>
              <a:rPr lang="ru" u="sng">
                <a:solidFill>
                  <a:schemeClr val="hlink"/>
                </a:solidFill>
                <a:hlinkClick r:id="rId5"/>
              </a:rPr>
              <a:t>4</a:t>
            </a:r>
            <a:r>
              <a:rPr lang="ru"/>
              <a:t> Конвенції.</a:t>
            </a:r>
            <a:endParaRPr/>
          </a:p>
          <a:p>
            <a:pPr marL="0" lvl="0" indent="0" algn="l" rtl="0">
              <a:spcBef>
                <a:spcPts val="1200"/>
              </a:spcBef>
              <a:spcAft>
                <a:spcPts val="0"/>
              </a:spcAft>
              <a:buNone/>
            </a:pPr>
            <a:r>
              <a:rPr lang="ru"/>
              <a:t>У справі </a:t>
            </a:r>
            <a:r>
              <a:rPr lang="ru" u="sng">
                <a:solidFill>
                  <a:schemeClr val="hlink"/>
                </a:solidFill>
                <a:hlinkClick r:id="rId6"/>
              </a:rPr>
              <a:t>S.M. v. Croatia [GC] </a:t>
            </a:r>
            <a:r>
              <a:rPr lang="ru"/>
              <a:t>Ксенія Туркович у своїй “окремій думці згоди” зробила цікавий і ретельний огляд процесуальних зобов’язань і зазначила, що критерії ефективності розслідування мають бути однаковими щодо всіх статей Конвенції. Розшифровуючи сказане, вона, однак, акцентувала на тому, що мова йде про “серйозні” порушення. </a:t>
            </a: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80475"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Приклади справ, у яких Суд визнав порушення процесуальних зобов’язань за іншими (крім статей 2, 3 і 4) статтями</a:t>
            </a:r>
            <a:endParaRPr/>
          </a:p>
        </p:txBody>
      </p:sp>
      <p:sp>
        <p:nvSpPr>
          <p:cNvPr id="67" name="Google Shape;67;p15"/>
          <p:cNvSpPr txBox="1">
            <a:spLocks noGrp="1"/>
          </p:cNvSpPr>
          <p:nvPr>
            <p:ph type="body" idx="1"/>
          </p:nvPr>
        </p:nvSpPr>
        <p:spPr>
          <a:xfrm>
            <a:off x="311700" y="1780750"/>
            <a:ext cx="8520600" cy="2948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ru"/>
              <a:t>стаття 5 - </a:t>
            </a:r>
            <a:r>
              <a:rPr lang="ru" u="sng">
                <a:solidFill>
                  <a:schemeClr val="hlink"/>
                </a:solidFill>
                <a:hlinkClick r:id="rId3"/>
              </a:rPr>
              <a:t>Варнава та Інші проти Туреччини</a:t>
            </a:r>
            <a:r>
              <a:rPr lang="ru"/>
              <a:t>, </a:t>
            </a:r>
            <a:r>
              <a:rPr lang="ru" u="sng">
                <a:solidFill>
                  <a:schemeClr val="hlink"/>
                </a:solidFill>
                <a:hlinkClick r:id="rId3"/>
              </a:rPr>
              <a:t>Орхан проти Туреччини</a:t>
            </a:r>
            <a:r>
              <a:rPr lang="ru"/>
              <a:t>;</a:t>
            </a:r>
            <a:endParaRPr/>
          </a:p>
          <a:p>
            <a:pPr marL="457200" lvl="0" indent="-342900" algn="l" rtl="0">
              <a:spcBef>
                <a:spcPts val="0"/>
              </a:spcBef>
              <a:spcAft>
                <a:spcPts val="0"/>
              </a:spcAft>
              <a:buSzPts val="1800"/>
              <a:buChar char="●"/>
            </a:pPr>
            <a:r>
              <a:rPr lang="ru"/>
              <a:t>стаття 8 - </a:t>
            </a:r>
            <a:r>
              <a:rPr lang="ru" u="sng">
                <a:solidFill>
                  <a:schemeClr val="hlink"/>
                </a:solidFill>
                <a:hlinkClick r:id="rId3"/>
              </a:rPr>
              <a:t>Багієва проти України</a:t>
            </a:r>
            <a:r>
              <a:rPr lang="ru"/>
              <a:t>;</a:t>
            </a:r>
            <a:endParaRPr/>
          </a:p>
          <a:p>
            <a:pPr marL="457200" lvl="0" indent="-342900" algn="l" rtl="0">
              <a:spcBef>
                <a:spcPts val="0"/>
              </a:spcBef>
              <a:spcAft>
                <a:spcPts val="0"/>
              </a:spcAft>
              <a:buSzPts val="1800"/>
              <a:buChar char="●"/>
            </a:pPr>
            <a:r>
              <a:rPr lang="ru"/>
              <a:t>стаття 1 Протоколу 1 - </a:t>
            </a:r>
            <a:r>
              <a:rPr lang="ru" u="sng">
                <a:solidFill>
                  <a:schemeClr val="hlink"/>
                </a:solidFill>
                <a:hlinkClick r:id="rId3"/>
              </a:rPr>
              <a:t>Блумберга проти Латвії</a:t>
            </a:r>
            <a:r>
              <a:rPr lang="ru"/>
              <a:t>.</a:t>
            </a:r>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80475"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Коли виникає обов’язок розслідувати?</a:t>
            </a:r>
            <a:endParaRPr/>
          </a:p>
        </p:txBody>
      </p:sp>
      <p:sp>
        <p:nvSpPr>
          <p:cNvPr id="73" name="Google Shape;73;p16"/>
          <p:cNvSpPr txBox="1">
            <a:spLocks noGrp="1"/>
          </p:cNvSpPr>
          <p:nvPr>
            <p:ph type="body" idx="1"/>
          </p:nvPr>
        </p:nvSpPr>
        <p:spPr>
          <a:xfrm>
            <a:off x="181775" y="1062350"/>
            <a:ext cx="8520600" cy="2948700"/>
          </a:xfrm>
          <a:prstGeom prst="rect">
            <a:avLst/>
          </a:prstGeom>
        </p:spPr>
        <p:txBody>
          <a:bodyPr spcFirstLastPara="1" wrap="square" lIns="91425" tIns="91425" rIns="91425" bIns="91425" anchor="t" anchorCtr="0">
            <a:normAutofit/>
          </a:bodyPr>
          <a:lstStyle/>
          <a:p>
            <a:pPr marL="0" lvl="0" indent="457200" algn="l" rtl="0">
              <a:spcBef>
                <a:spcPts val="0"/>
              </a:spcBef>
              <a:spcAft>
                <a:spcPts val="0"/>
              </a:spcAft>
              <a:buNone/>
            </a:pPr>
            <a:r>
              <a:rPr lang="ru"/>
              <a:t>Для того, щоб “активувати” зобов’язання держави розслідувати те чи інше (серйозне) порушення, має бути “arguable claim” або “arguable complaint” (обґрунтована скарга або спірна скарга?), доведена до відома компетентних органів влади, АБО prima facie evidence чи “sufficiently clear indications”, тобто достатньо чіткі ознаки того, що порушення мало місце.</a:t>
            </a:r>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80475"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Коли заявник повинен скаржитися про неефективність розслідування? Поведінка заявника</a:t>
            </a:r>
            <a:endParaRPr/>
          </a:p>
        </p:txBody>
      </p:sp>
      <p:sp>
        <p:nvSpPr>
          <p:cNvPr id="79" name="Google Shape;79;p17"/>
          <p:cNvSpPr txBox="1">
            <a:spLocks noGrp="1"/>
          </p:cNvSpPr>
          <p:nvPr>
            <p:ph type="body" idx="1"/>
          </p:nvPr>
        </p:nvSpPr>
        <p:spPr>
          <a:xfrm>
            <a:off x="143575" y="1452125"/>
            <a:ext cx="8520600" cy="2948700"/>
          </a:xfrm>
          <a:prstGeom prst="rect">
            <a:avLst/>
          </a:prstGeom>
        </p:spPr>
        <p:txBody>
          <a:bodyPr spcFirstLastPara="1" wrap="square" lIns="91425" tIns="91425" rIns="91425" bIns="91425" anchor="t" anchorCtr="0">
            <a:normAutofit lnSpcReduction="10000"/>
          </a:bodyPr>
          <a:lstStyle/>
          <a:p>
            <a:pPr marL="0" lvl="0" indent="457200" algn="l" rtl="0">
              <a:spcBef>
                <a:spcPts val="0"/>
              </a:spcBef>
              <a:spcAft>
                <a:spcPts val="0"/>
              </a:spcAft>
              <a:buNone/>
            </a:pPr>
            <a:r>
              <a:rPr lang="ru"/>
              <a:t>Заявник має піднімати скаргу про неефективність розслідування тоді, коли він зрозумів чи мав зрозуміти, що розслідування є неефективним. </a:t>
            </a:r>
            <a:endParaRPr/>
          </a:p>
          <a:p>
            <a:pPr marL="0" lvl="0" indent="457200" algn="l" rtl="0">
              <a:spcBef>
                <a:spcPts val="1200"/>
              </a:spcBef>
              <a:spcAft>
                <a:spcPts val="0"/>
              </a:spcAft>
              <a:buNone/>
            </a:pPr>
            <a:r>
              <a:rPr lang="ru"/>
              <a:t>Obligation of due diligence (обов'язок належної обачності) заявника полягає в двох взаємопов’язаних аспектах:</a:t>
            </a:r>
            <a:endParaRPr/>
          </a:p>
          <a:p>
            <a:pPr marL="457200" lvl="0" indent="-334327" algn="l" rtl="0">
              <a:spcBef>
                <a:spcPts val="1200"/>
              </a:spcBef>
              <a:spcAft>
                <a:spcPts val="0"/>
              </a:spcAft>
              <a:buSzPct val="100000"/>
              <a:buAutoNum type="arabicParenR"/>
            </a:pPr>
            <a:r>
              <a:rPr lang="ru"/>
              <a:t>Заявник повинен контактувати з органами влади для з’ясування прогресу у розслідуванні;</a:t>
            </a:r>
            <a:endParaRPr/>
          </a:p>
          <a:p>
            <a:pPr marL="457200" lvl="0" indent="-334327" algn="l" rtl="0">
              <a:spcBef>
                <a:spcPts val="0"/>
              </a:spcBef>
              <a:spcAft>
                <a:spcPts val="0"/>
              </a:spcAft>
              <a:buSzPct val="100000"/>
              <a:buAutoNum type="arabicParenR"/>
            </a:pPr>
            <a:r>
              <a:rPr lang="ru"/>
              <a:t>Щойно заявник зрозумів, що розслідування неефективне, має звернутися до Суду без зайвого зволікання.</a:t>
            </a:r>
            <a:endParaRPr/>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80475"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Критерії ефективності розслідування</a:t>
            </a:r>
            <a:endParaRPr/>
          </a:p>
        </p:txBody>
      </p:sp>
      <p:sp>
        <p:nvSpPr>
          <p:cNvPr id="85" name="Google Shape;85;p18"/>
          <p:cNvSpPr txBox="1">
            <a:spLocks noGrp="1"/>
          </p:cNvSpPr>
          <p:nvPr>
            <p:ph type="body" idx="1"/>
          </p:nvPr>
        </p:nvSpPr>
        <p:spPr>
          <a:xfrm>
            <a:off x="97700" y="1192250"/>
            <a:ext cx="8520600" cy="3285000"/>
          </a:xfrm>
          <a:prstGeom prst="rect">
            <a:avLst/>
          </a:prstGeom>
        </p:spPr>
        <p:txBody>
          <a:bodyPr spcFirstLastPara="1" wrap="square" lIns="91425" tIns="91425" rIns="91425" bIns="91425" anchor="t" anchorCtr="0">
            <a:normAutofit fontScale="85000" lnSpcReduction="20000"/>
          </a:bodyPr>
          <a:lstStyle/>
          <a:p>
            <a:pPr marL="457200" lvl="0" indent="-317182" algn="l" rtl="0">
              <a:spcBef>
                <a:spcPts val="0"/>
              </a:spcBef>
              <a:spcAft>
                <a:spcPts val="0"/>
              </a:spcAft>
              <a:buSzPct val="100000"/>
              <a:buChar char="●"/>
            </a:pPr>
            <a:r>
              <a:rPr lang="ru" dirty="0"/>
              <a:t>незалежність;</a:t>
            </a:r>
            <a:endParaRPr dirty="0"/>
          </a:p>
          <a:p>
            <a:pPr marL="457200" lvl="0" indent="-317182" algn="l" rtl="0">
              <a:spcBef>
                <a:spcPts val="0"/>
              </a:spcBef>
              <a:spcAft>
                <a:spcPts val="0"/>
              </a:spcAft>
              <a:buSzPct val="100000"/>
              <a:buChar char="●"/>
            </a:pPr>
            <a:r>
              <a:rPr lang="ru" dirty="0"/>
              <a:t>ретельність;</a:t>
            </a:r>
            <a:endParaRPr dirty="0"/>
          </a:p>
          <a:p>
            <a:pPr marL="457200" lvl="0" indent="-317182" algn="l" rtl="0">
              <a:spcBef>
                <a:spcPts val="0"/>
              </a:spcBef>
              <a:spcAft>
                <a:spcPts val="0"/>
              </a:spcAft>
              <a:buSzPct val="100000"/>
              <a:buChar char="●"/>
            </a:pPr>
            <a:r>
              <a:rPr lang="ru" dirty="0"/>
              <a:t>швидкість;</a:t>
            </a:r>
            <a:endParaRPr dirty="0"/>
          </a:p>
          <a:p>
            <a:pPr marL="457200" lvl="0" indent="-317182" algn="l" rtl="0">
              <a:spcBef>
                <a:spcPts val="0"/>
              </a:spcBef>
              <a:spcAft>
                <a:spcPts val="0"/>
              </a:spcAft>
              <a:buSzPct val="100000"/>
              <a:buChar char="●"/>
            </a:pPr>
            <a:r>
              <a:rPr lang="ru" dirty="0"/>
              <a:t>громадський нагляд;</a:t>
            </a:r>
            <a:endParaRPr dirty="0"/>
          </a:p>
          <a:p>
            <a:pPr marL="457200" lvl="0" indent="-317182" algn="l" rtl="0">
              <a:spcBef>
                <a:spcPts val="0"/>
              </a:spcBef>
              <a:spcAft>
                <a:spcPts val="0"/>
              </a:spcAft>
              <a:buSzPct val="100000"/>
              <a:buChar char="●"/>
            </a:pPr>
            <a:r>
              <a:rPr lang="ru" dirty="0"/>
              <a:t>залучення жертви чи її близьких родичів.</a:t>
            </a:r>
            <a:endParaRPr dirty="0"/>
          </a:p>
          <a:p>
            <a:pPr marL="0" lvl="0" indent="0" algn="l" rtl="0">
              <a:spcBef>
                <a:spcPts val="1200"/>
              </a:spcBef>
              <a:spcAft>
                <a:spcPts val="0"/>
              </a:spcAft>
              <a:buNone/>
            </a:pPr>
            <a:r>
              <a:rPr lang="ru" dirty="0"/>
              <a:t>За Ксенією Туркович, Суд має ретельно дивитися в кожний критерій незалежно від того, скаржився заявник чи ні щодо того чи іншого критерію. </a:t>
            </a:r>
            <a:endParaRPr dirty="0"/>
          </a:p>
          <a:p>
            <a:pPr marL="0" lvl="0" indent="0" algn="l" rtl="0">
              <a:spcBef>
                <a:spcPts val="1200"/>
              </a:spcBef>
              <a:spcAft>
                <a:spcPts val="0"/>
              </a:spcAft>
              <a:buNone/>
            </a:pPr>
            <a:r>
              <a:rPr lang="ru" i="1" u="sng" dirty="0"/>
              <a:t>На стадії комунікацій</a:t>
            </a:r>
            <a:r>
              <a:rPr lang="ru" dirty="0"/>
              <a:t> питання, які ставить Суд, мають бути достатньо широкими для цього. Тільки якщо всі критерії виконані, розслідування можна вважати ефективним. Тільки серйозні недоліки у </a:t>
            </a:r>
            <a:r>
              <a:rPr lang="ru" dirty="0" smtClean="0"/>
              <a:t>розслідуванні, </a:t>
            </a:r>
            <a:r>
              <a:rPr lang="ru" dirty="0"/>
              <a:t>здатні підірвати можливість розслідування щодо встановлення обставин справи чи винної особи, заслуговують на визнання розслідування неефективним (S.M. проти Хорватії [ВП], окрема думка Ксенії Туркович).</a:t>
            </a:r>
            <a:endParaRPr dirty="0"/>
          </a:p>
          <a:p>
            <a:pPr marL="0" lvl="0" indent="0" algn="l" rtl="0">
              <a:spcBef>
                <a:spcPts val="1200"/>
              </a:spcBef>
              <a:spcAft>
                <a:spcPts val="12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body" idx="1"/>
          </p:nvPr>
        </p:nvSpPr>
        <p:spPr>
          <a:xfrm>
            <a:off x="128275" y="962975"/>
            <a:ext cx="8520600" cy="3285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ctr" rtl="0">
              <a:spcBef>
                <a:spcPts val="1200"/>
              </a:spcBef>
              <a:spcAft>
                <a:spcPts val="0"/>
              </a:spcAft>
              <a:buNone/>
            </a:pPr>
            <a:r>
              <a:rPr lang="ru" sz="2500"/>
              <a:t>Дякую за увагу!!</a:t>
            </a:r>
            <a:endParaRPr sz="2500"/>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407</Words>
  <Application>Microsoft Office PowerPoint</Application>
  <PresentationFormat>Экран (16:9)</PresentationFormat>
  <Paragraphs>28</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Simple Light</vt:lpstr>
      <vt:lpstr>Процесуальні зобов’язання за Європейською конвенцією з прав людини </vt:lpstr>
      <vt:lpstr>За якими статтями Конвенції у держав-учасниць є процесуальні зобов’язання?</vt:lpstr>
      <vt:lpstr>Приклади справ, у яких Суд визнав порушення процесуальних зобов’язань за іншими (крім статей 2, 3 і 4) статтями</vt:lpstr>
      <vt:lpstr>Коли виникає обов’язок розслідувати?</vt:lpstr>
      <vt:lpstr>Коли заявник повинен скаржитися про неефективність розслідування? Поведінка заявника</vt:lpstr>
      <vt:lpstr>Критерії ефективності розслідування</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Процесуальні зобов’язання за Європейською конвенцією з прав людини</dc:title>
  <dc:creator>ПК</dc:creator>
  <cp:lastModifiedBy>Shramova</cp:lastModifiedBy>
  <cp:revision>1</cp:revision>
  <dcterms:modified xsi:type="dcterms:W3CDTF">2022-10-12T14:46:23Z</dcterms:modified>
</cp:coreProperties>
</file>